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58" r:id="rId2"/>
  </p:sldIdLst>
  <p:sldSz cx="32435800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1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sitivo" initials="P" lastIdx="1" clrIdx="0">
    <p:extLst>
      <p:ext uri="{19B8F6BF-5375-455C-9EA6-DF929625EA0E}">
        <p15:presenceInfo xmlns:p15="http://schemas.microsoft.com/office/powerpoint/2012/main" userId="Posit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315C"/>
    <a:srgbClr val="009A40"/>
    <a:srgbClr val="FFCC11"/>
    <a:srgbClr val="EF9611"/>
    <a:srgbClr val="185876"/>
    <a:srgbClr val="089743"/>
    <a:srgbClr val="FBF4EC"/>
    <a:srgbClr val="009644"/>
    <a:srgbClr val="00E271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91" autoAdjust="0"/>
    <p:restoredTop sz="85635" autoAdjust="0"/>
  </p:normalViewPr>
  <p:slideViewPr>
    <p:cSldViewPr snapToGrid="0">
      <p:cViewPr varScale="1">
        <p:scale>
          <a:sx n="27" d="100"/>
          <a:sy n="27" d="100"/>
        </p:scale>
        <p:origin x="156" y="744"/>
      </p:cViewPr>
      <p:guideLst>
        <p:guide orient="horz" pos="13629"/>
        <p:guide pos="10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EA92C-6257-471B-89ED-627C56011EAE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43000"/>
            <a:ext cx="2317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E7D4C-31DA-4923-81C7-B5658735E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9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186DF-015E-4B0D-B50C-C19948E3E95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69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</p:spPr>
        <p:txBody>
          <a:bodyPr anchor="b"/>
          <a:lstStyle>
            <a:lvl1pPr algn="ctr"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</p:spPr>
        <p:txBody>
          <a:bodyPr/>
          <a:lstStyle>
            <a:lvl1pPr marL="0" indent="0" algn="ctr">
              <a:buNone/>
              <a:defRPr sz="8513"/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81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35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300034"/>
            <a:ext cx="6993969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300034"/>
            <a:ext cx="20576461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40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13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</p:spPr>
        <p:txBody>
          <a:bodyPr anchor="b"/>
          <a:lstStyle>
            <a:lvl1pPr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</p:spPr>
        <p:txBody>
          <a:bodyPr/>
          <a:lstStyle>
            <a:lvl1pPr marL="0" indent="0">
              <a:buNone/>
              <a:defRPr sz="8513">
                <a:solidFill>
                  <a:schemeClr val="tx1"/>
                </a:solidFill>
              </a:defRPr>
            </a:lvl1pPr>
            <a:lvl2pPr marL="1621780" indent="0">
              <a:buNone/>
              <a:defRPr sz="7094">
                <a:solidFill>
                  <a:schemeClr val="tx1">
                    <a:tint val="75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75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9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8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5780233"/>
            <a:ext cx="1372186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0590160"/>
            <a:ext cx="13789440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5780233"/>
            <a:ext cx="13789440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24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8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6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6220102"/>
            <a:ext cx="16420624" cy="30700453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94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6220102"/>
            <a:ext cx="16420624" cy="30700453"/>
          </a:xfrm>
        </p:spPr>
        <p:txBody>
          <a:bodyPr anchor="t"/>
          <a:lstStyle>
            <a:lvl1pPr marL="0" indent="0">
              <a:buNone/>
              <a:defRPr sz="11351"/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5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0889-8D16-46D0-90F3-38A385B6DB92}" type="datetimeFigureOut">
              <a:rPr lang="pt-BR" smtClean="0"/>
              <a:t>06/10/2022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80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3560" rtl="0" eaLnBrk="1" latinLnBrk="0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0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70</a:t>
            </a:r>
          </a:p>
        </p:txBody>
      </p:sp>
      <p:sp>
        <p:nvSpPr>
          <p:cNvPr id="7" name="Retângulo 12"/>
          <p:cNvSpPr>
            <a:spLocks noChangeArrowheads="1"/>
          </p:cNvSpPr>
          <p:nvPr/>
        </p:nvSpPr>
        <p:spPr bwMode="auto">
          <a:xfrm>
            <a:off x="676459" y="7165978"/>
            <a:ext cx="30790978" cy="235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Acadêmico (a)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do Curso 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XXXX,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bolsista 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Pesquisa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da UEMG, Unidade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, e-mail do (a)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bolsista;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Orientador (a)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Docente da UEMG, Unidade XXXXX, e-mail do (a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) orientador (a);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Mestrando em </a:t>
            </a:r>
            <a:r>
              <a:rPr lang="pt-BR" sz="4000" dirty="0" smtClean="0">
                <a:solidFill>
                  <a:schemeClr val="tx1"/>
                </a:solidFill>
                <a:latin typeface="+mj-lt"/>
              </a:rPr>
              <a:t>XXXXX da UEMG, Unidade XXXXX, e-mail do (a) coautor  (a).</a:t>
            </a:r>
            <a:endParaRPr lang="pt-BR" sz="4000" dirty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altLang="pt-BR" sz="4000" b="1" dirty="0">
                <a:solidFill>
                  <a:schemeClr val="tx1"/>
                </a:solidFill>
                <a:latin typeface="+mj-lt"/>
              </a:rPr>
              <a:t>Agência de fomento: </a:t>
            </a:r>
            <a:r>
              <a:rPr lang="pt-BR" altLang="pt-BR" sz="4000" dirty="0" err="1" smtClean="0">
                <a:solidFill>
                  <a:schemeClr val="tx1"/>
                </a:solidFill>
                <a:latin typeface="+mj-lt"/>
              </a:rPr>
              <a:t>PAPq</a:t>
            </a:r>
            <a:r>
              <a:rPr lang="pt-BR" altLang="pt-BR" sz="4000" dirty="0" smtClean="0">
                <a:solidFill>
                  <a:schemeClr val="tx1"/>
                </a:solidFill>
                <a:latin typeface="+mj-lt"/>
              </a:rPr>
              <a:t>/UEMG ou FAPEMIG/UEMG ou CNPq/UEMG</a:t>
            </a:r>
            <a:endParaRPr lang="pt-BR" altLang="pt-BR"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10641" y="20418124"/>
            <a:ext cx="14889561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>
              <a:defRPr/>
            </a:pP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MATERIAIS E MÉTODOS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778845" y="33071040"/>
            <a:ext cx="14889561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RESULTADOS  </a:t>
            </a: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E </a:t>
            </a: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DISCUSSÃO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97701" y="10337784"/>
            <a:ext cx="14889561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INTRODUÇÃO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42269" y="12349612"/>
            <a:ext cx="14567777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introdução deve conter uma breve apresentação do trabalho e pode ser construída por meio de texto e/ou esquema. Use a criatividade.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Sugere-se que o último parágrafo seja o objetivo e/ou hipótese. 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Opcionalmente, o (a) discente pode criar tópico separado para o (s) objetivo (s) e/ou hipótese (s).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OBS: Toda a estrutura do banner (número de colunas, cores) pode ser alterado, desde que esteja de acordo com o regulamento de construção do banner, disponível no site do seminário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E402C5AE-5C3E-4BB8-8E3D-77B24063CEFF}"/>
              </a:ext>
            </a:extLst>
          </p:cNvPr>
          <p:cNvSpPr/>
          <p:nvPr/>
        </p:nvSpPr>
        <p:spPr>
          <a:xfrm>
            <a:off x="16870230" y="26561016"/>
            <a:ext cx="14889600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CONSIDERAÇÕES </a:t>
            </a: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FINAIS ou PARCIAIS</a:t>
            </a:r>
            <a:endParaRPr lang="pt-BR" sz="6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642572" y="22229000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1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2">
            <a:extLst>
              <a:ext uri="{FF2B5EF4-FFF2-40B4-BE49-F238E27FC236}">
                <a16:creationId xmlns:a16="http://schemas.microsoft.com/office/drawing/2014/main" id="{43A4650E-7A5F-4841-9EB1-6F65E9BB7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869" y="2898077"/>
            <a:ext cx="28041601" cy="339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Título do trabalho apresentado, idêntico ao submetido no 24° Seminário P&amp;E</a:t>
            </a:r>
            <a:endParaRPr lang="pt-BR" sz="9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1" name="Retângulo 12">
            <a:extLst>
              <a:ext uri="{FF2B5EF4-FFF2-40B4-BE49-F238E27FC236}">
                <a16:creationId xmlns:a16="http://schemas.microsoft.com/office/drawing/2014/main" id="{5F7AB332-D52F-407C-8902-99EF4C8C6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10" y="5925126"/>
            <a:ext cx="28651200" cy="1267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primeiro 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segundo coautor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pt-BR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terceiro coautor </a:t>
            </a:r>
            <a:r>
              <a:rPr lang="pt-BR" sz="54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3</a:t>
            </a:r>
            <a:endParaRPr lang="pt-BR" altLang="pt-BR" sz="4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94731" y="34177346"/>
            <a:ext cx="14889561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REFERÊNCIAS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94730" y="35926338"/>
            <a:ext cx="14889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Esse item é opcional</a:t>
            </a:r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>
            <a:off x="635000" y="27452597"/>
            <a:ext cx="147476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ou esquemas, figuras, entre outros.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81304" y="35059034"/>
            <a:ext cx="1474767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ou esquemas, figuras, entre outros.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Texto, texto, texto, texto, texto, texto, texto, texto, texto, texto, texto, texto, texto, texto, texto, texto, texto, texto, texto, texto, texto, texto, texto, texto,  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texto, texto, texto, texto, texto,  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 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 texto, texto, 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58155" y="37123943"/>
            <a:ext cx="14889561" cy="1258077"/>
          </a:xfrm>
          <a:prstGeom prst="rect">
            <a:avLst/>
          </a:prstGeom>
          <a:solidFill>
            <a:srgbClr val="D2315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AGRADECIMENTOS</a:t>
            </a:r>
            <a:endParaRPr lang="pt-BR" sz="6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16857" y="38602074"/>
            <a:ext cx="14889561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Local reservado ao agradecimento de pessoas que colaboraram no trabalho e não são autores ou coautores. Agradecimento aos órgãos de fomento do projeto. 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661125" y="23141198"/>
            <a:ext cx="14648922" cy="380093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1498589" y="24009266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</a:t>
            </a:r>
            <a:r>
              <a:rPr lang="pt-BR" sz="4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atente-se à qualidade e à resolução das imagens. 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16726810" y="28219122"/>
            <a:ext cx="1488956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Esse item pode ser utilizado como “Considerações Finais”, “Considerações Parciais” ou ainda “Conclusões”, de acordo com o andamento e especificidade do trabalho.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Atente-se ao proposto nos objetivos para esse item. 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 texto, texto, texto, texto, texto, texto, texto, texto, texto, texto,  texto, texto, texto, texto, texto, texto, texto, texto, texto, texto,  texto, texto, texto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16577875" y="17992733"/>
            <a:ext cx="148895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texto, texto, texto, texto, texto, texto, texto, texto, texto,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texto</a:t>
            </a: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, texto, </a:t>
            </a:r>
            <a:r>
              <a:rPr lang="pt-BR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texto.</a:t>
            </a: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6820779" y="10430375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pt-BR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16726810" y="11299282"/>
            <a:ext cx="14740626" cy="583001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17898889" y="13271807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</a:t>
            </a:r>
            <a:r>
              <a:rPr lang="pt-BR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atente-se à </a:t>
            </a: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qualidade e à resolução das imagens. 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7019165" y="21675178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</a:t>
            </a:r>
            <a:r>
              <a:rPr lang="pt-BR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pt-B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6865236" y="22478270"/>
            <a:ext cx="14740626" cy="348915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17935465" y="22985549"/>
            <a:ext cx="123964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</a:t>
            </a: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atente-se </a:t>
            </a:r>
            <a:r>
              <a:rPr lang="pt-BR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qualidade e à resolução das imagens. 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Agrupar 16"/>
          <p:cNvGrpSpPr/>
          <p:nvPr/>
        </p:nvGrpSpPr>
        <p:grpSpPr>
          <a:xfrm>
            <a:off x="28185084" y="40627324"/>
            <a:ext cx="3783408" cy="1591805"/>
            <a:chOff x="27809329" y="41163874"/>
            <a:chExt cx="3783408" cy="1591805"/>
          </a:xfrm>
        </p:grpSpPr>
        <p:sp>
          <p:nvSpPr>
            <p:cNvPr id="15" name="Retângulo 14"/>
            <p:cNvSpPr/>
            <p:nvPr/>
          </p:nvSpPr>
          <p:spPr>
            <a:xfrm>
              <a:off x="27886985" y="41163874"/>
              <a:ext cx="3656234" cy="159180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27809329" y="41254757"/>
              <a:ext cx="378340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2800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Sugestão de local reservado à logo do financiamento da bolsa.</a:t>
              </a:r>
            </a:p>
          </p:txBody>
        </p:sp>
      </p:grp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569" y="978906"/>
            <a:ext cx="9540209" cy="1619559"/>
          </a:xfrm>
          <a:prstGeom prst="rect">
            <a:avLst/>
          </a:prstGeom>
        </p:spPr>
      </p:pic>
      <p:pic>
        <p:nvPicPr>
          <p:cNvPr id="34" name="Imagem 11" descr="Interface gráfica do usuário, Aplicativo&#10;&#10;Descrição gerada automaticamen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070" y="210705"/>
            <a:ext cx="8445991" cy="2942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Agrupar 7"/>
          <p:cNvGrpSpPr/>
          <p:nvPr/>
        </p:nvGrpSpPr>
        <p:grpSpPr>
          <a:xfrm>
            <a:off x="676459" y="9876271"/>
            <a:ext cx="30818879" cy="146121"/>
            <a:chOff x="676459" y="9656815"/>
            <a:chExt cx="30818879" cy="146121"/>
          </a:xfrm>
        </p:grpSpPr>
        <p:sp>
          <p:nvSpPr>
            <p:cNvPr id="53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23278" y="9662562"/>
              <a:ext cx="8872060" cy="140374"/>
            </a:xfrm>
            <a:prstGeom prst="flowChartProcess">
              <a:avLst/>
            </a:prstGeom>
            <a:solidFill>
              <a:srgbClr val="EF9611"/>
            </a:soli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2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577794" y="9656815"/>
              <a:ext cx="8872060" cy="140374"/>
            </a:xfrm>
            <a:prstGeom prst="flowChartProcess">
              <a:avLst/>
            </a:prstGeom>
            <a:solidFill>
              <a:srgbClr val="185876"/>
            </a:soli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4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6459" y="9656815"/>
              <a:ext cx="8872060" cy="140374"/>
            </a:xfrm>
            <a:prstGeom prst="flowChartProcess">
              <a:avLst/>
            </a:prstGeom>
            <a:solidFill>
              <a:srgbClr val="009A40"/>
            </a:soli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1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944797" y="9656815"/>
              <a:ext cx="8872060" cy="140374"/>
            </a:xfrm>
            <a:prstGeom prst="flowChartProcess">
              <a:avLst/>
            </a:prstGeom>
            <a:solidFill>
              <a:srgbClr val="D2315C"/>
            </a:solidFill>
            <a:ln w="9525" algn="ctr">
              <a:noFill/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0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3083</TotalTime>
  <Words>736</Words>
  <Application>Microsoft Office PowerPoint</Application>
  <PresentationFormat>Personalizar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Times New Roman</vt:lpstr>
      <vt:lpstr>Trebuchet MS</vt:lpstr>
      <vt:lpstr>Wingdings</vt:lpstr>
      <vt:lpstr>Tema do Office</vt:lpstr>
      <vt:lpstr>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 vascular da Serra do Corpo-Seco, Ituiutaba, Minas Gerais, Brasil</dc:title>
  <dc:creator>Positivo</dc:creator>
  <cp:lastModifiedBy>VANESCA KORASAKI</cp:lastModifiedBy>
  <cp:revision>163</cp:revision>
  <dcterms:created xsi:type="dcterms:W3CDTF">2015-10-25T17:53:04Z</dcterms:created>
  <dcterms:modified xsi:type="dcterms:W3CDTF">2022-10-06T15:06:53Z</dcterms:modified>
</cp:coreProperties>
</file>