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"/>
  </p:notesMasterIdLst>
  <p:sldIdLst>
    <p:sldId id="258" r:id="rId2"/>
  </p:sldIdLst>
  <p:sldSz cx="32435800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29" userDrawn="1">
          <p15:clr>
            <a:srgbClr val="A4A3A4"/>
          </p15:clr>
        </p15:guide>
        <p15:guide id="2" pos="1019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ositivo" initials="P" lastIdx="1" clrIdx="0">
    <p:extLst>
      <p:ext uri="{19B8F6BF-5375-455C-9EA6-DF929625EA0E}">
        <p15:presenceInfo xmlns:p15="http://schemas.microsoft.com/office/powerpoint/2012/main" userId="Posit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9743"/>
    <a:srgbClr val="D2315C"/>
    <a:srgbClr val="009A40"/>
    <a:srgbClr val="FFCC11"/>
    <a:srgbClr val="EF9611"/>
    <a:srgbClr val="185876"/>
    <a:srgbClr val="FBF4EC"/>
    <a:srgbClr val="009644"/>
    <a:srgbClr val="00E271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191" autoAdjust="0"/>
    <p:restoredTop sz="94206" autoAdjust="0"/>
  </p:normalViewPr>
  <p:slideViewPr>
    <p:cSldViewPr snapToGrid="0">
      <p:cViewPr varScale="1">
        <p:scale>
          <a:sx n="11" d="100"/>
          <a:sy n="11" d="100"/>
        </p:scale>
        <p:origin x="2850" y="192"/>
      </p:cViewPr>
      <p:guideLst>
        <p:guide orient="horz" pos="13629"/>
        <p:guide pos="101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EA92C-6257-471B-89ED-627C56011EAE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143000"/>
            <a:ext cx="2317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E7D4C-31DA-4923-81C7-B5658735E4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92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186DF-015E-4B0D-B50C-C19948E3E95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691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2685" y="7070108"/>
            <a:ext cx="27570430" cy="15040222"/>
          </a:xfrm>
        </p:spPr>
        <p:txBody>
          <a:bodyPr anchor="b"/>
          <a:lstStyle>
            <a:lvl1pPr algn="ctr">
              <a:defRPr sz="212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4475" y="22690338"/>
            <a:ext cx="24326850" cy="10430151"/>
          </a:xfrm>
        </p:spPr>
        <p:txBody>
          <a:bodyPr/>
          <a:lstStyle>
            <a:lvl1pPr marL="0" indent="0" algn="ctr">
              <a:buNone/>
              <a:defRPr sz="8513"/>
            </a:lvl1pPr>
            <a:lvl2pPr marL="1621780" indent="0" algn="ctr">
              <a:buNone/>
              <a:defRPr sz="7094"/>
            </a:lvl2pPr>
            <a:lvl3pPr marL="3243560" indent="0" algn="ctr">
              <a:buNone/>
              <a:defRPr sz="6385"/>
            </a:lvl3pPr>
            <a:lvl4pPr marL="4865340" indent="0" algn="ctr">
              <a:buNone/>
              <a:defRPr sz="5676"/>
            </a:lvl4pPr>
            <a:lvl5pPr marL="6487119" indent="0" algn="ctr">
              <a:buNone/>
              <a:defRPr sz="5676"/>
            </a:lvl5pPr>
            <a:lvl6pPr marL="8108899" indent="0" algn="ctr">
              <a:buNone/>
              <a:defRPr sz="5676"/>
            </a:lvl6pPr>
            <a:lvl7pPr marL="9730679" indent="0" algn="ctr">
              <a:buNone/>
              <a:defRPr sz="5676"/>
            </a:lvl7pPr>
            <a:lvl8pPr marL="11352459" indent="0" algn="ctr">
              <a:buNone/>
              <a:defRPr sz="5676"/>
            </a:lvl8pPr>
            <a:lvl9pPr marL="12974239" indent="0" algn="ctr">
              <a:buNone/>
              <a:defRPr sz="567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81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935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11871" y="2300034"/>
            <a:ext cx="6993969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9963" y="2300034"/>
            <a:ext cx="20576461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40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13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3069" y="10770172"/>
            <a:ext cx="27975878" cy="17970262"/>
          </a:xfrm>
        </p:spPr>
        <p:txBody>
          <a:bodyPr anchor="b"/>
          <a:lstStyle>
            <a:lvl1pPr>
              <a:defRPr sz="2128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3069" y="28910440"/>
            <a:ext cx="27975878" cy="9450136"/>
          </a:xfrm>
        </p:spPr>
        <p:txBody>
          <a:bodyPr/>
          <a:lstStyle>
            <a:lvl1pPr marL="0" indent="0">
              <a:buNone/>
              <a:defRPr sz="8513">
                <a:solidFill>
                  <a:schemeClr val="tx1"/>
                </a:solidFill>
              </a:defRPr>
            </a:lvl1pPr>
            <a:lvl2pPr marL="1621780" indent="0">
              <a:buNone/>
              <a:defRPr sz="7094">
                <a:solidFill>
                  <a:schemeClr val="tx1">
                    <a:tint val="75000"/>
                  </a:schemeClr>
                </a:solidFill>
              </a:defRPr>
            </a:lvl2pPr>
            <a:lvl3pPr marL="3243560" indent="0">
              <a:buNone/>
              <a:defRPr sz="6385">
                <a:solidFill>
                  <a:schemeClr val="tx1">
                    <a:tint val="75000"/>
                  </a:schemeClr>
                </a:solidFill>
              </a:defRPr>
            </a:lvl3pPr>
            <a:lvl4pPr marL="4865340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4pPr>
            <a:lvl5pPr marL="648711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5pPr>
            <a:lvl6pPr marL="810889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6pPr>
            <a:lvl7pPr marL="973067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7pPr>
            <a:lvl8pPr marL="1135245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8pPr>
            <a:lvl9pPr marL="12974239" indent="0">
              <a:buNone/>
              <a:defRPr sz="56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599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9961" y="11500170"/>
            <a:ext cx="13785215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20624" y="11500170"/>
            <a:ext cx="13785215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85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300044"/>
            <a:ext cx="27975878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4189" y="10590160"/>
            <a:ext cx="13721862" cy="5190073"/>
          </a:xfrm>
        </p:spPr>
        <p:txBody>
          <a:bodyPr anchor="b"/>
          <a:lstStyle>
            <a:lvl1pPr marL="0" indent="0">
              <a:buNone/>
              <a:defRPr sz="8513" b="1"/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4189" y="15780233"/>
            <a:ext cx="13721862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20625" y="10590160"/>
            <a:ext cx="13789440" cy="5190073"/>
          </a:xfrm>
        </p:spPr>
        <p:txBody>
          <a:bodyPr anchor="b"/>
          <a:lstStyle>
            <a:lvl1pPr marL="0" indent="0">
              <a:buNone/>
              <a:defRPr sz="8513" b="1"/>
            </a:lvl1pPr>
            <a:lvl2pPr marL="1621780" indent="0">
              <a:buNone/>
              <a:defRPr sz="7094" b="1"/>
            </a:lvl2pPr>
            <a:lvl3pPr marL="3243560" indent="0">
              <a:buNone/>
              <a:defRPr sz="6385" b="1"/>
            </a:lvl3pPr>
            <a:lvl4pPr marL="4865340" indent="0">
              <a:buNone/>
              <a:defRPr sz="5676" b="1"/>
            </a:lvl4pPr>
            <a:lvl5pPr marL="6487119" indent="0">
              <a:buNone/>
              <a:defRPr sz="5676" b="1"/>
            </a:lvl5pPr>
            <a:lvl6pPr marL="8108899" indent="0">
              <a:buNone/>
              <a:defRPr sz="5676" b="1"/>
            </a:lvl6pPr>
            <a:lvl7pPr marL="9730679" indent="0">
              <a:buNone/>
              <a:defRPr sz="5676" b="1"/>
            </a:lvl7pPr>
            <a:lvl8pPr marL="11352459" indent="0">
              <a:buNone/>
              <a:defRPr sz="5676" b="1"/>
            </a:lvl8pPr>
            <a:lvl9pPr marL="12974239" indent="0">
              <a:buNone/>
              <a:defRPr sz="5676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20625" y="15780233"/>
            <a:ext cx="13789440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124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28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6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</p:spPr>
        <p:txBody>
          <a:bodyPr anchor="b"/>
          <a:lstStyle>
            <a:lvl1pPr>
              <a:defRPr sz="1135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9440" y="6220102"/>
            <a:ext cx="16420624" cy="30700453"/>
          </a:xfrm>
        </p:spPr>
        <p:txBody>
          <a:bodyPr/>
          <a:lstStyle>
            <a:lvl1pPr>
              <a:defRPr sz="11351"/>
            </a:lvl1pPr>
            <a:lvl2pPr>
              <a:defRPr sz="9932"/>
            </a:lvl2pPr>
            <a:lvl3pPr>
              <a:defRPr sz="8513"/>
            </a:lvl3pPr>
            <a:lvl4pPr>
              <a:defRPr sz="7094"/>
            </a:lvl4pPr>
            <a:lvl5pPr>
              <a:defRPr sz="7094"/>
            </a:lvl5pPr>
            <a:lvl6pPr>
              <a:defRPr sz="7094"/>
            </a:lvl6pPr>
            <a:lvl7pPr>
              <a:defRPr sz="7094"/>
            </a:lvl7pPr>
            <a:lvl8pPr>
              <a:defRPr sz="7094"/>
            </a:lvl8pPr>
            <a:lvl9pPr>
              <a:defRPr sz="7094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2960191"/>
            <a:ext cx="10461390" cy="24010358"/>
          </a:xfrm>
        </p:spPr>
        <p:txBody>
          <a:bodyPr/>
          <a:lstStyle>
            <a:lvl1pPr marL="0" indent="0">
              <a:buNone/>
              <a:defRPr sz="5676"/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94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4186" y="2880042"/>
            <a:ext cx="10461390" cy="10080149"/>
          </a:xfrm>
        </p:spPr>
        <p:txBody>
          <a:bodyPr anchor="b"/>
          <a:lstStyle>
            <a:lvl1pPr>
              <a:defRPr sz="1135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89440" y="6220102"/>
            <a:ext cx="16420624" cy="30700453"/>
          </a:xfrm>
        </p:spPr>
        <p:txBody>
          <a:bodyPr anchor="t"/>
          <a:lstStyle>
            <a:lvl1pPr marL="0" indent="0">
              <a:buNone/>
              <a:defRPr sz="11351"/>
            </a:lvl1pPr>
            <a:lvl2pPr marL="1621780" indent="0">
              <a:buNone/>
              <a:defRPr sz="9932"/>
            </a:lvl2pPr>
            <a:lvl3pPr marL="3243560" indent="0">
              <a:buNone/>
              <a:defRPr sz="8513"/>
            </a:lvl3pPr>
            <a:lvl4pPr marL="4865340" indent="0">
              <a:buNone/>
              <a:defRPr sz="7094"/>
            </a:lvl4pPr>
            <a:lvl5pPr marL="6487119" indent="0">
              <a:buNone/>
              <a:defRPr sz="7094"/>
            </a:lvl5pPr>
            <a:lvl6pPr marL="8108899" indent="0">
              <a:buNone/>
              <a:defRPr sz="7094"/>
            </a:lvl6pPr>
            <a:lvl7pPr marL="9730679" indent="0">
              <a:buNone/>
              <a:defRPr sz="7094"/>
            </a:lvl7pPr>
            <a:lvl8pPr marL="11352459" indent="0">
              <a:buNone/>
              <a:defRPr sz="7094"/>
            </a:lvl8pPr>
            <a:lvl9pPr marL="12974239" indent="0">
              <a:buNone/>
              <a:defRPr sz="709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4186" y="12960191"/>
            <a:ext cx="10461390" cy="24010358"/>
          </a:xfrm>
        </p:spPr>
        <p:txBody>
          <a:bodyPr/>
          <a:lstStyle>
            <a:lvl1pPr marL="0" indent="0">
              <a:buNone/>
              <a:defRPr sz="5676"/>
            </a:lvl1pPr>
            <a:lvl2pPr marL="1621780" indent="0">
              <a:buNone/>
              <a:defRPr sz="4966"/>
            </a:lvl2pPr>
            <a:lvl3pPr marL="3243560" indent="0">
              <a:buNone/>
              <a:defRPr sz="4257"/>
            </a:lvl3pPr>
            <a:lvl4pPr marL="4865340" indent="0">
              <a:buNone/>
              <a:defRPr sz="3547"/>
            </a:lvl4pPr>
            <a:lvl5pPr marL="6487119" indent="0">
              <a:buNone/>
              <a:defRPr sz="3547"/>
            </a:lvl5pPr>
            <a:lvl6pPr marL="8108899" indent="0">
              <a:buNone/>
              <a:defRPr sz="3547"/>
            </a:lvl6pPr>
            <a:lvl7pPr marL="9730679" indent="0">
              <a:buNone/>
              <a:defRPr sz="3547"/>
            </a:lvl7pPr>
            <a:lvl8pPr marL="11352459" indent="0">
              <a:buNone/>
              <a:defRPr sz="3547"/>
            </a:lvl8pPr>
            <a:lvl9pPr marL="12974239" indent="0">
              <a:buNone/>
              <a:defRPr sz="3547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55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9961" y="2300044"/>
            <a:ext cx="279758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9961" y="11500170"/>
            <a:ext cx="279758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9961" y="40040601"/>
            <a:ext cx="729805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10889-8D16-46D0-90F3-38A385B6DB92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44359" y="40040601"/>
            <a:ext cx="1094708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07784" y="40040601"/>
            <a:ext cx="729805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58E13-12CC-4B82-A47A-D17DB7B03F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80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3560" rtl="0" eaLnBrk="1" latinLnBrk="0" hangingPunct="1">
        <a:lnSpc>
          <a:spcPct val="90000"/>
        </a:lnSpc>
        <a:spcBef>
          <a:spcPct val="0"/>
        </a:spcBef>
        <a:buNone/>
        <a:defRPr sz="156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890" indent="-810890" algn="l" defTabSz="3243560" rtl="0" eaLnBrk="1" latinLnBrk="0" hangingPunct="1">
        <a:lnSpc>
          <a:spcPct val="90000"/>
        </a:lnSpc>
        <a:spcBef>
          <a:spcPts val="3547"/>
        </a:spcBef>
        <a:buFont typeface="Arial" panose="020B0604020202020204" pitchFamily="34" charset="0"/>
        <a:buChar char="•"/>
        <a:defRPr sz="9932" kern="1200">
          <a:solidFill>
            <a:schemeClr val="tx1"/>
          </a:solidFill>
          <a:latin typeface="+mn-lt"/>
          <a:ea typeface="+mn-ea"/>
          <a:cs typeface="+mn-cs"/>
        </a:defRPr>
      </a:lvl1pPr>
      <a:lvl2pPr marL="2432670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8513" kern="1200">
          <a:solidFill>
            <a:schemeClr val="tx1"/>
          </a:solidFill>
          <a:latin typeface="+mn-lt"/>
          <a:ea typeface="+mn-ea"/>
          <a:cs typeface="+mn-cs"/>
        </a:defRPr>
      </a:lvl2pPr>
      <a:lvl3pPr marL="4054450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7094" kern="1200">
          <a:solidFill>
            <a:schemeClr val="tx1"/>
          </a:solidFill>
          <a:latin typeface="+mn-lt"/>
          <a:ea typeface="+mn-ea"/>
          <a:cs typeface="+mn-cs"/>
        </a:defRPr>
      </a:lvl3pPr>
      <a:lvl4pPr marL="567622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729800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91978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1054156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216334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3785129" indent="-810890" algn="l" defTabSz="3243560" rtl="0" eaLnBrk="1" latinLnBrk="0" hangingPunct="1">
        <a:lnSpc>
          <a:spcPct val="90000"/>
        </a:lnSpc>
        <a:spcBef>
          <a:spcPts val="1774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1pPr>
      <a:lvl2pPr marL="162178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2pPr>
      <a:lvl3pPr marL="324356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3pPr>
      <a:lvl4pPr marL="4865340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4pPr>
      <a:lvl5pPr marL="648711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5pPr>
      <a:lvl6pPr marL="810889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6pPr>
      <a:lvl7pPr marL="973067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7pPr>
      <a:lvl8pPr marL="1135245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8pPr>
      <a:lvl9pPr marL="12974239" algn="l" defTabSz="3243560" rtl="0" eaLnBrk="1" latinLnBrk="0" hangingPunct="1">
        <a:defRPr sz="63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3"/>
          <a:srcRect t="32969"/>
          <a:stretch/>
        </p:blipFill>
        <p:spPr>
          <a:xfrm>
            <a:off x="7985586" y="671685"/>
            <a:ext cx="8471947" cy="1855471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1C417104-3A2A-382B-B97B-4CF87BBF23C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371"/>
          <a:stretch/>
        </p:blipFill>
        <p:spPr>
          <a:xfrm>
            <a:off x="18485591" y="-18696"/>
            <a:ext cx="13917552" cy="3240699"/>
          </a:xfrm>
          <a:prstGeom prst="rect">
            <a:avLst/>
          </a:prstGeom>
        </p:spPr>
      </p:pic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70</a:t>
            </a:r>
          </a:p>
        </p:txBody>
      </p:sp>
      <p:sp>
        <p:nvSpPr>
          <p:cNvPr id="7" name="Retângulo 12"/>
          <p:cNvSpPr>
            <a:spLocks noChangeArrowheads="1"/>
          </p:cNvSpPr>
          <p:nvPr/>
        </p:nvSpPr>
        <p:spPr bwMode="auto">
          <a:xfrm>
            <a:off x="676459" y="7165978"/>
            <a:ext cx="30790978" cy="235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81" tIns="215991" rIns="431981" bIns="215991">
            <a:spAutoFit/>
          </a:bodyPr>
          <a:lstStyle>
            <a:lvl1pPr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104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94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85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7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sz="4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Acadêmico (a) do Curso de XXXX, bolsista de Pesquisa da UEMG, Unidade XXXX, e-mail do (a) bolsista; </a:t>
            </a:r>
            <a:r>
              <a:rPr lang="pt-BR" sz="4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Orientador (a) Docente da UEMG, Unidade XXXXX, e-mail do (a) orientador (a); </a:t>
            </a:r>
            <a:r>
              <a:rPr lang="pt-BR" sz="4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pt-BR" sz="4000" dirty="0">
                <a:solidFill>
                  <a:schemeClr val="tx1"/>
                </a:solidFill>
                <a:latin typeface="+mj-lt"/>
              </a:rPr>
              <a:t>Mestrando em XXXXX da UEMG, Unidade XXXXX, e-mail do (a) coautor  (a).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altLang="pt-BR" sz="4000" b="1" dirty="0">
                <a:solidFill>
                  <a:schemeClr val="tx1"/>
                </a:solidFill>
                <a:latin typeface="+mj-lt"/>
              </a:rPr>
              <a:t>Agência de fomento: </a:t>
            </a:r>
            <a:r>
              <a:rPr lang="pt-BR" altLang="pt-BR" sz="4000" dirty="0" err="1">
                <a:solidFill>
                  <a:schemeClr val="tx1"/>
                </a:solidFill>
                <a:latin typeface="+mj-lt"/>
              </a:rPr>
              <a:t>PAPq</a:t>
            </a:r>
            <a:r>
              <a:rPr lang="pt-BR" altLang="pt-BR" sz="4000" dirty="0">
                <a:solidFill>
                  <a:schemeClr val="tx1"/>
                </a:solidFill>
                <a:latin typeface="+mj-lt"/>
              </a:rPr>
              <a:t>/UEMG ou FAPEMIG/UEMG ou CNPq/UEMG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710641" y="20418124"/>
            <a:ext cx="14889561" cy="1258077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>
              <a:defRPr/>
            </a:pPr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MATERIAIS E MÉTODOS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778845" y="33071040"/>
            <a:ext cx="14889561" cy="1258077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RESULTADOS  E DISCUSSÃO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697701" y="10337784"/>
            <a:ext cx="14889561" cy="12580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INTRODUÇÃO</a:t>
            </a:r>
          </a:p>
        </p:txBody>
      </p:sp>
      <p:sp>
        <p:nvSpPr>
          <p:cNvPr id="3" name="Retângulo 2"/>
          <p:cNvSpPr/>
          <p:nvPr/>
        </p:nvSpPr>
        <p:spPr>
          <a:xfrm>
            <a:off x="742269" y="12349612"/>
            <a:ext cx="14567777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A introdução deve conter uma breve apresentação do trabalho e pode ser construída por meio de texto e/ou esquema. Use a criatividade!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Sugere-se que o último parágrafo seja o objetivo e/ou hipóteses. 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Opcionalmente, o (a) discente pode criar tópico separado para o (s) objetivo (s) e/ou hipótese (s).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OBS: Toda a estrutura do banner (número de colunas, cores) pode ser alterado, desde que esteja de acordo com o regulamento de construção do banner, disponível no site do seminário</a:t>
            </a: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E402C5AE-5C3E-4BB8-8E3D-77B24063CEFF}"/>
              </a:ext>
            </a:extLst>
          </p:cNvPr>
          <p:cNvSpPr/>
          <p:nvPr/>
        </p:nvSpPr>
        <p:spPr>
          <a:xfrm>
            <a:off x="16870230" y="26561016"/>
            <a:ext cx="14889600" cy="1258077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CONSIDERAÇÕES FINAIS ou PARCIAIS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6B57D8EC-50AE-4C9F-A7CA-197FDAC8A149}"/>
              </a:ext>
            </a:extLst>
          </p:cNvPr>
          <p:cNvSpPr/>
          <p:nvPr/>
        </p:nvSpPr>
        <p:spPr>
          <a:xfrm>
            <a:off x="642572" y="22229000"/>
            <a:ext cx="1486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pt-B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Figura 1 </a:t>
            </a: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–  Legenda da figura</a:t>
            </a:r>
            <a:endParaRPr lang="pt-B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tângulo 12">
            <a:extLst>
              <a:ext uri="{FF2B5EF4-FFF2-40B4-BE49-F238E27FC236}">
                <a16:creationId xmlns:a16="http://schemas.microsoft.com/office/drawing/2014/main" id="{43A4650E-7A5F-4841-9EB1-6F65E9BB7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869" y="2898077"/>
            <a:ext cx="28041601" cy="3390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81" tIns="215991" rIns="431981" bIns="215991">
            <a:spAutoFit/>
          </a:bodyPr>
          <a:lstStyle>
            <a:lvl1pPr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104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94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85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7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sz="9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Título do trabalho apresentado, idêntico ao submetido </a:t>
            </a:r>
            <a:r>
              <a:rPr lang="pt-BR" sz="96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no 26° </a:t>
            </a:r>
            <a:r>
              <a:rPr lang="pt-BR" sz="9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Seminário P&amp;E</a:t>
            </a:r>
          </a:p>
        </p:txBody>
      </p:sp>
      <p:sp>
        <p:nvSpPr>
          <p:cNvPr id="21" name="Retângulo 12">
            <a:extLst>
              <a:ext uri="{FF2B5EF4-FFF2-40B4-BE49-F238E27FC236}">
                <a16:creationId xmlns:a16="http://schemas.microsoft.com/office/drawing/2014/main" id="{5F7AB332-D52F-407C-8902-99EF4C8C6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210" y="5925126"/>
            <a:ext cx="28651200" cy="1267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81" tIns="215991" rIns="431981" bIns="215991">
            <a:spAutoFit/>
          </a:bodyPr>
          <a:lstStyle>
            <a:lvl1pPr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104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94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85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7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1413"/>
              </a:spcAft>
              <a:buClr>
                <a:srgbClr val="D77C01"/>
              </a:buClr>
              <a:buSzPct val="130000"/>
              <a:buFont typeface="Georgia" panose="02040502050405020303" pitchFamily="18" charset="0"/>
              <a:buChar char="*"/>
              <a:defRPr sz="66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pt-BR" sz="5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Nome do primeiro autor </a:t>
            </a:r>
            <a:r>
              <a:rPr lang="pt-BR" sz="5400" b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1</a:t>
            </a:r>
            <a:r>
              <a:rPr lang="pt-BR" sz="5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; Nome do segundo coautor </a:t>
            </a:r>
            <a:r>
              <a:rPr lang="pt-BR" sz="5400" b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2</a:t>
            </a:r>
            <a:r>
              <a:rPr lang="pt-BR" sz="5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; Nome do terceiro coautor </a:t>
            </a:r>
            <a:r>
              <a:rPr lang="pt-BR" sz="5400" b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3</a:t>
            </a:r>
            <a:endParaRPr lang="pt-BR" altLang="pt-BR" sz="4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64B13367-76B6-4274-9809-C7DC4834F2A9}"/>
              </a:ext>
            </a:extLst>
          </p:cNvPr>
          <p:cNvSpPr/>
          <p:nvPr/>
        </p:nvSpPr>
        <p:spPr>
          <a:xfrm>
            <a:off x="16894731" y="34177346"/>
            <a:ext cx="14889561" cy="1258077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REFERÊNCIAS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275B085C-AD9F-4DA0-99A7-61D2510D68B2}"/>
              </a:ext>
            </a:extLst>
          </p:cNvPr>
          <p:cNvSpPr txBox="1"/>
          <p:nvPr/>
        </p:nvSpPr>
        <p:spPr>
          <a:xfrm>
            <a:off x="16894730" y="35926338"/>
            <a:ext cx="1488956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 sz="4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buClr>
                <a:srgbClr val="0070C0"/>
              </a:buClr>
            </a:pPr>
            <a:r>
              <a:rPr lang="pt-BR" dirty="0"/>
              <a:t>Esse item é opcional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635000" y="27452597"/>
            <a:ext cx="147476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Pode ser construído por meio de texto ou preferencialmente esquemas, figuras, entre outros.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texto, texto, texto, texto, texto, texto, texto, texto, texto, texto, texto, texto, texto, texto, texto, texto, texto, texto, texto, texto,  texto, texto, texto.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781304" y="35059034"/>
            <a:ext cx="1474767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Pode ser construído por meio de texto ou preferencialmente esquemas, figuras, entre outros.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texto, texto, texto, texto, texto, texto, texto, texto, texto, texto, texto, texto, texto, texto, texto, texto, texto, texto, texto, texto,  texto, texto, texto.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texto,  texto, texto, texto, texto, texto, texto, texto, texto, texto, texto,  texto, texto, texto, texto, texto, texto, texto, texto, texto, texto,  texto, texto, texto.</a:t>
            </a: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64B13367-76B6-4274-9809-C7DC4834F2A9}"/>
              </a:ext>
            </a:extLst>
          </p:cNvPr>
          <p:cNvSpPr/>
          <p:nvPr/>
        </p:nvSpPr>
        <p:spPr>
          <a:xfrm>
            <a:off x="16858155" y="37123943"/>
            <a:ext cx="14889561" cy="1258077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431981" tIns="215991" rIns="431981" bIns="215991" anchor="ctr"/>
          <a:lstStyle/>
          <a:p>
            <a:pPr algn="ctr"/>
            <a:r>
              <a:rPr lang="pt-BR" sz="6000" b="1" dirty="0">
                <a:solidFill>
                  <a:schemeClr val="bg1"/>
                </a:solidFill>
                <a:cs typeface="Arial" pitchFamily="34" charset="0"/>
              </a:rPr>
              <a:t>AGRADECIMENTOS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275B085C-AD9F-4DA0-99A7-61D2510D68B2}"/>
              </a:ext>
            </a:extLst>
          </p:cNvPr>
          <p:cNvSpPr txBox="1"/>
          <p:nvPr/>
        </p:nvSpPr>
        <p:spPr>
          <a:xfrm>
            <a:off x="16816857" y="38602074"/>
            <a:ext cx="14889561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 sz="4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buClr>
                <a:srgbClr val="0070C0"/>
              </a:buClr>
            </a:pPr>
            <a:r>
              <a:rPr lang="pt-BR" dirty="0"/>
              <a:t>Local reservado ao agradecimento de pessoas que colaboraram no trabalho e não são autores ou coautores. Agradecimento aos órgãos de fomento do projeto. 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661125" y="23141198"/>
            <a:ext cx="14648922" cy="380093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1498589" y="24009266"/>
            <a:ext cx="123964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O uso de figuras, tabelas, gráficos, esquemas, entre outros é recomendado. Use a criatividade e atente-se à qualidade e à resolução das imagens.  </a:t>
            </a:r>
            <a:endParaRPr lang="pt-BR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16726810" y="28219122"/>
            <a:ext cx="1488956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Esse item pode ser utilizado como “Considerações Finais”, “Considerações Parciais” ou ainda “Conclusões”, de acordo com o andamento e especificidade do trabalho.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Atente-se ao proposto nos objetivos para esse item. 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 Texto, texto, texto, texto, texto, texto, texto, texto,  texto, texto, texto, texto, texto, texto, texto, texto, texto, texto,  texto, texto, texto, texto, texto, texto, texto, texto, texto, texto,  texto, texto, texto.</a:t>
            </a:r>
          </a:p>
        </p:txBody>
      </p:sp>
      <p:sp>
        <p:nvSpPr>
          <p:cNvPr id="43" name="Retângulo 42"/>
          <p:cNvSpPr/>
          <p:nvPr/>
        </p:nvSpPr>
        <p:spPr>
          <a:xfrm>
            <a:off x="16577875" y="17992733"/>
            <a:ext cx="1488956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Texto, texto, texto, Texto, texto, texto, texto, texto, texto, texto, texto, texto, texto, texto, texto, texto, texto, texto, texto, texto, texto, texto, texto, texto, texto, texto, texto,  texto, texto, texto.</a:t>
            </a:r>
          </a:p>
          <a:p>
            <a:pPr marL="571500" indent="-571500" algn="just" defTabSz="1800000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pt-BR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B57D8EC-50AE-4C9F-A7CA-197FDAC8A149}"/>
              </a:ext>
            </a:extLst>
          </p:cNvPr>
          <p:cNvSpPr/>
          <p:nvPr/>
        </p:nvSpPr>
        <p:spPr>
          <a:xfrm>
            <a:off x="16820779" y="10430375"/>
            <a:ext cx="1486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pt-B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Figura 2 </a:t>
            </a: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–  Legenda da figura</a:t>
            </a:r>
            <a:endParaRPr lang="pt-B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tângulo 45"/>
          <p:cNvSpPr/>
          <p:nvPr/>
        </p:nvSpPr>
        <p:spPr>
          <a:xfrm>
            <a:off x="16726810" y="11299282"/>
            <a:ext cx="14740626" cy="583001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/>
          <p:cNvSpPr/>
          <p:nvPr/>
        </p:nvSpPr>
        <p:spPr>
          <a:xfrm>
            <a:off x="17898889" y="13271807"/>
            <a:ext cx="123964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O uso de figuras, tabelas, gráficos, esquemas, entre outros é recomendado. Use a criatividade e atente-se à qualidade e à resolução das imagens.  </a:t>
            </a:r>
            <a:endParaRPr lang="pt-BR" sz="7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6B57D8EC-50AE-4C9F-A7CA-197FDAC8A149}"/>
              </a:ext>
            </a:extLst>
          </p:cNvPr>
          <p:cNvSpPr/>
          <p:nvPr/>
        </p:nvSpPr>
        <p:spPr>
          <a:xfrm>
            <a:off x="17019165" y="21675178"/>
            <a:ext cx="1486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pt-B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Figura 3 </a:t>
            </a:r>
            <a:r>
              <a:rPr lang="pt-BR" sz="3200" dirty="0">
                <a:ea typeface="Calibri" panose="020F0502020204030204" pitchFamily="34" charset="0"/>
                <a:cs typeface="Times New Roman" panose="02020603050405020304" pitchFamily="18" charset="0"/>
              </a:rPr>
              <a:t>–  Legenda da figura</a:t>
            </a:r>
            <a:endParaRPr lang="pt-B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6865236" y="22478270"/>
            <a:ext cx="14740626" cy="348915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/>
          <p:cNvSpPr/>
          <p:nvPr/>
        </p:nvSpPr>
        <p:spPr>
          <a:xfrm>
            <a:off x="17935465" y="22985549"/>
            <a:ext cx="123964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>
                <a:latin typeface="Calibri" panose="020F0502020204030204" pitchFamily="34" charset="0"/>
                <a:cs typeface="Calibri" panose="020F0502020204030204" pitchFamily="34" charset="0"/>
              </a:rPr>
              <a:t>O uso de figuras, tabelas, gráficos, esquemas, entre outros é recomendado. Use a criatividade e atente-se à qualidade e à resolução das imagens.  </a:t>
            </a:r>
            <a:endParaRPr lang="pt-BR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defTabSz="1800000" fontAlgn="base">
              <a:spcBef>
                <a:spcPct val="0"/>
              </a:spcBef>
              <a:spcAft>
                <a:spcPct val="0"/>
              </a:spcAft>
              <a:buClr>
                <a:srgbClr val="009644"/>
              </a:buClr>
            </a:pPr>
            <a:r>
              <a:rPr lang="pt-BR" sz="4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sz="7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27985602" y="41085143"/>
            <a:ext cx="3883232" cy="138499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Sugestão de local reservado à logo do financiamento da bolsa.</a:t>
            </a:r>
          </a:p>
        </p:txBody>
      </p:sp>
      <p:grpSp>
        <p:nvGrpSpPr>
          <p:cNvPr id="8" name="Agrupar 7"/>
          <p:cNvGrpSpPr/>
          <p:nvPr/>
        </p:nvGrpSpPr>
        <p:grpSpPr>
          <a:xfrm flipV="1">
            <a:off x="648557" y="9621164"/>
            <a:ext cx="30818879" cy="86199"/>
            <a:chOff x="676459" y="9656815"/>
            <a:chExt cx="23773395" cy="140374"/>
          </a:xfrm>
          <a:solidFill>
            <a:schemeClr val="accent6">
              <a:lumMod val="50000"/>
            </a:schemeClr>
          </a:solidFill>
        </p:grpSpPr>
        <p:sp>
          <p:nvSpPr>
            <p:cNvPr id="52" name="AutoShape 1626">
              <a:extLst>
                <a:ext uri="{FF2B5EF4-FFF2-40B4-BE49-F238E27FC236}">
                  <a16:creationId xmlns:a16="http://schemas.microsoft.com/office/drawing/2014/main" id="{9B456A05-812A-40CD-92EB-8E44C821E8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5577794" y="9656815"/>
              <a:ext cx="8872060" cy="140374"/>
            </a:xfrm>
            <a:prstGeom prst="flowChartProcess">
              <a:avLst/>
            </a:prstGeom>
            <a:grpFill/>
            <a:ln w="9525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 algn="l" defTabSz="4321175" eaLnBrk="0" hangingPunct="0">
                <a:spcBef>
                  <a:spcPct val="20000"/>
                </a:spcBef>
                <a:buChar char="•"/>
                <a:defRPr sz="15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49375" algn="l" defTabSz="4321175" eaLnBrk="0" hangingPunct="0">
                <a:spcBef>
                  <a:spcPct val="20000"/>
                </a:spcBef>
                <a:buChar char="–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79500" algn="l" defTabSz="4321175" eaLnBrk="0" hangingPunct="0">
                <a:spcBef>
                  <a:spcPct val="20000"/>
                </a:spcBef>
                <a:buChar char="•"/>
                <a:defRPr sz="11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61263" indent="-1081088" algn="l" defTabSz="4321175" eaLnBrk="0" hangingPunct="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algn="l" defTabSz="4321175" eaLnBrk="0" hangingPunct="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8500" b="0">
                <a:solidFill>
                  <a:srgbClr val="003399"/>
                </a:solidFill>
              </a:endParaRPr>
            </a:p>
          </p:txBody>
        </p:sp>
        <p:sp>
          <p:nvSpPr>
            <p:cNvPr id="54" name="AutoShape 1626">
              <a:extLst>
                <a:ext uri="{FF2B5EF4-FFF2-40B4-BE49-F238E27FC236}">
                  <a16:creationId xmlns:a16="http://schemas.microsoft.com/office/drawing/2014/main" id="{9B456A05-812A-40CD-92EB-8E44C821E8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76459" y="9656815"/>
              <a:ext cx="8872060" cy="140374"/>
            </a:xfrm>
            <a:prstGeom prst="flowChartProcess">
              <a:avLst/>
            </a:prstGeom>
            <a:grpFill/>
            <a:ln w="9525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 algn="l" defTabSz="4321175" eaLnBrk="0" hangingPunct="0">
                <a:spcBef>
                  <a:spcPct val="20000"/>
                </a:spcBef>
                <a:buChar char="•"/>
                <a:defRPr sz="15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49375" algn="l" defTabSz="4321175" eaLnBrk="0" hangingPunct="0">
                <a:spcBef>
                  <a:spcPct val="20000"/>
                </a:spcBef>
                <a:buChar char="–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79500" algn="l" defTabSz="4321175" eaLnBrk="0" hangingPunct="0">
                <a:spcBef>
                  <a:spcPct val="20000"/>
                </a:spcBef>
                <a:buChar char="•"/>
                <a:defRPr sz="11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61263" indent="-1081088" algn="l" defTabSz="4321175" eaLnBrk="0" hangingPunct="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algn="l" defTabSz="4321175" eaLnBrk="0" hangingPunct="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8500" b="0">
                <a:solidFill>
                  <a:srgbClr val="003399"/>
                </a:solidFill>
              </a:endParaRPr>
            </a:p>
          </p:txBody>
        </p:sp>
        <p:sp>
          <p:nvSpPr>
            <p:cNvPr id="51" name="AutoShape 1626">
              <a:extLst>
                <a:ext uri="{FF2B5EF4-FFF2-40B4-BE49-F238E27FC236}">
                  <a16:creationId xmlns:a16="http://schemas.microsoft.com/office/drawing/2014/main" id="{9B456A05-812A-40CD-92EB-8E44C821E8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944797" y="9656815"/>
              <a:ext cx="8872060" cy="140374"/>
            </a:xfrm>
            <a:prstGeom prst="flowChartProcess">
              <a:avLst/>
            </a:prstGeom>
            <a:grpFill/>
            <a:ln w="9525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 algn="l" defTabSz="4321175" eaLnBrk="0" hangingPunct="0">
                <a:spcBef>
                  <a:spcPct val="20000"/>
                </a:spcBef>
                <a:buChar char="•"/>
                <a:defRPr sz="15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509963" indent="-1349375" algn="l" defTabSz="4321175" eaLnBrk="0" hangingPunct="0">
                <a:spcBef>
                  <a:spcPct val="20000"/>
                </a:spcBef>
                <a:buChar char="–"/>
                <a:defRPr sz="1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00675" indent="-1079500" algn="l" defTabSz="4321175" eaLnBrk="0" hangingPunct="0">
                <a:spcBef>
                  <a:spcPct val="20000"/>
                </a:spcBef>
                <a:buChar char="•"/>
                <a:defRPr sz="11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7561263" indent="-1081088" algn="l" defTabSz="4321175" eaLnBrk="0" hangingPunct="0">
                <a:spcBef>
                  <a:spcPct val="20000"/>
                </a:spcBef>
                <a:buChar char="–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9721850" indent="-1081088" algn="l" defTabSz="4321175" eaLnBrk="0" hangingPunct="0">
                <a:spcBef>
                  <a:spcPct val="20000"/>
                </a:spcBef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01790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106362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10934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1550650" indent="-1081088" defTabSz="432117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8500" b="0">
                <a:solidFill>
                  <a:srgbClr val="003399"/>
                </a:solidFill>
              </a:endParaRPr>
            </a:p>
          </p:txBody>
        </p:sp>
      </p:grpSp>
      <p:pic>
        <p:nvPicPr>
          <p:cNvPr id="15" name="Imagem 14">
            <a:extLst>
              <a:ext uri="{FF2B5EF4-FFF2-40B4-BE49-F238E27FC236}">
                <a16:creationId xmlns:a16="http://schemas.microsoft.com/office/drawing/2014/main" id="{97A1DFE9-049F-4C02-D98B-0AD9AE43957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6" b="18940"/>
          <a:stretch/>
        </p:blipFill>
        <p:spPr>
          <a:xfrm>
            <a:off x="32657" y="-29812"/>
            <a:ext cx="7046159" cy="291933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ADB229A-DA01-BA50-344B-80B760675D5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468"/>
          <a:stretch/>
        </p:blipFill>
        <p:spPr>
          <a:xfrm>
            <a:off x="13188" y="40024050"/>
            <a:ext cx="10911786" cy="315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0156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3366</TotalTime>
  <Words>751</Words>
  <Application>Microsoft Office PowerPoint</Application>
  <PresentationFormat>Personalizar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Trebuchet MS</vt:lpstr>
      <vt:lpstr>Wingdings</vt:lpstr>
      <vt:lpstr>Tema do Office</vt:lpstr>
      <vt:lpstr>70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Flora vascular da Serra do Corpo-Seco, Ituiutaba, Minas Gerais, Brasil</dc:title>
  <dc:creator>Positivo</dc:creator>
  <cp:lastModifiedBy>Vanesca Korasaki</cp:lastModifiedBy>
  <cp:revision>174</cp:revision>
  <dcterms:created xsi:type="dcterms:W3CDTF">2015-10-25T17:53:04Z</dcterms:created>
  <dcterms:modified xsi:type="dcterms:W3CDTF">2024-09-12T19:24:04Z</dcterms:modified>
</cp:coreProperties>
</file>